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51537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7976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333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9921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073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5371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04F6B1-D210-470C-917F-88D991D9A011}" type="datetimeFigureOut">
              <a:rPr lang="ar-IQ" smtClean="0"/>
              <a:t>09/05/1441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02109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04F6B1-D210-470C-917F-88D991D9A011}" type="datetimeFigureOut">
              <a:rPr lang="ar-IQ" smtClean="0"/>
              <a:t>09/05/1441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182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04F6B1-D210-470C-917F-88D991D9A011}" type="datetimeFigureOut">
              <a:rPr lang="ar-IQ" smtClean="0"/>
              <a:t>09/05/1441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213672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9732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91571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941F4-1059-4AFC-BD54-022B977882BF}" type="slidenum">
              <a:rPr lang="ar-IQ" smtClean="0"/>
              <a:t>‹#›</a:t>
            </a:fld>
            <a:endParaRPr lang="ar-IQ"/>
          </a:p>
        </p:txBody>
      </p:sp>
    </p:spTree>
    <p:extLst>
      <p:ext uri="{BB962C8B-B14F-4D97-AF65-F5344CB8AC3E}">
        <p14:creationId xmlns:p14="http://schemas.microsoft.com/office/powerpoint/2010/main" val="19666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548680"/>
            <a:ext cx="7560840" cy="5904656"/>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pPr algn="justLow"/>
            <a:r>
              <a:rPr lang="ar-SA" dirty="0">
                <a:solidFill>
                  <a:schemeClr val="tx1"/>
                </a:solidFill>
              </a:rPr>
              <a:t>النموذج الخطي لمتغيرين: الانحدار البســــيط</a:t>
            </a:r>
            <a:endParaRPr lang="en-US" b="1" dirty="0">
              <a:solidFill>
                <a:schemeClr val="tx1"/>
              </a:solidFill>
            </a:endParaRPr>
          </a:p>
          <a:p>
            <a:pPr algn="justLow"/>
            <a:r>
              <a:rPr lang="ar-SA" b="1" dirty="0">
                <a:solidFill>
                  <a:schemeClr val="tx1"/>
                </a:solidFill>
              </a:rPr>
              <a:t>2-1: المقدمة:</a:t>
            </a:r>
            <a:endParaRPr lang="en-US" dirty="0">
              <a:solidFill>
                <a:schemeClr val="tx1"/>
              </a:solidFill>
            </a:endParaRPr>
          </a:p>
          <a:p>
            <a:pPr algn="justLow"/>
            <a:r>
              <a:rPr lang="ar-SA" dirty="0">
                <a:solidFill>
                  <a:schemeClr val="tx1"/>
                </a:solidFill>
              </a:rPr>
              <a:t>تحليل الانحدار من أكثر الأدوات المستعملة في التحليل القياسي لذا سوف نبدأ بتحديد الخطوط العريضة لتحليل الانحدار.  بينما في الفصول التالية سوف تتعامل مع  التعديلات وتوسيع للأساليب الأساسية اللازمة في تحليل البيانات الاقتصادية.</a:t>
            </a:r>
            <a:endParaRPr lang="en-US" dirty="0">
              <a:solidFill>
                <a:schemeClr val="tx1"/>
              </a:solidFill>
            </a:endParaRPr>
          </a:p>
          <a:p>
            <a:pPr algn="justLow"/>
            <a:r>
              <a:rPr lang="ar-SA" b="1" dirty="0">
                <a:solidFill>
                  <a:schemeClr val="tx1"/>
                </a:solidFill>
              </a:rPr>
              <a:t>نبدأ بالسؤال الأساسي:</a:t>
            </a:r>
            <a:r>
              <a:rPr lang="ar-SA" dirty="0">
                <a:solidFill>
                  <a:schemeClr val="tx1"/>
                </a:solidFill>
              </a:rPr>
              <a:t> ما هو تحليل الانحدار؟ تحليل الانحدار يهتم بوصف وتقييم العلاقة بين متغير (عادة يسمى المتغير التابع) وواحد آو اكثر لمتغيرات أخرى (تسمى عادة المتغيرات المفسرة آو المتغيرات المستقلة) ويرمز للمتغير المفسر بـ  (</a:t>
            </a:r>
            <a:r>
              <a:rPr lang="en-US" dirty="0">
                <a:solidFill>
                  <a:schemeClr val="tx1"/>
                </a:solidFill>
              </a:rPr>
              <a:t>(</a:t>
            </a:r>
            <a:r>
              <a:rPr lang="en-GB" b="1" dirty="0">
                <a:solidFill>
                  <a:schemeClr val="tx1"/>
                </a:solidFill>
              </a:rPr>
              <a:t>y</a:t>
            </a:r>
            <a:r>
              <a:rPr lang="ar-SA" dirty="0">
                <a:solidFill>
                  <a:schemeClr val="tx1"/>
                </a:solidFill>
              </a:rPr>
              <a:t> والمتغيرات المفسرة </a:t>
            </a:r>
            <a:r>
              <a:rPr lang="ar-IQ" dirty="0">
                <a:solidFill>
                  <a:schemeClr val="tx1"/>
                </a:solidFill>
              </a:rPr>
              <a:t>بـ</a:t>
            </a:r>
            <a:r>
              <a:rPr lang="ar-SA" dirty="0">
                <a:solidFill>
                  <a:schemeClr val="tx1"/>
                </a:solidFill>
              </a:rPr>
              <a:t>(</a:t>
            </a:r>
            <a:r>
              <a:rPr lang="en-US" b="1" dirty="0">
                <a:solidFill>
                  <a:schemeClr val="tx1"/>
                </a:solidFill>
              </a:rPr>
              <a:t>x1  x2  x3 … </a:t>
            </a:r>
            <a:r>
              <a:rPr lang="en-US" b="1" dirty="0" err="1">
                <a:solidFill>
                  <a:schemeClr val="tx1"/>
                </a:solidFill>
              </a:rPr>
              <a:t>xn</a:t>
            </a:r>
            <a:r>
              <a:rPr lang="ar-SA" dirty="0">
                <a:solidFill>
                  <a:schemeClr val="tx1"/>
                </a:solidFill>
              </a:rPr>
              <a:t>). التفسير الحرفي لكلمة انحدار تعني" ارتداد أو انكفاء أو رجوع" في الحقيقة تحليل الانحدار لا يربطه بهذا المعنى أي رابط.</a:t>
            </a:r>
            <a:endParaRPr lang="en-US" dirty="0">
              <a:solidFill>
                <a:schemeClr val="tx1"/>
              </a:solidFill>
            </a:endParaRPr>
          </a:p>
          <a:p>
            <a:pPr algn="justLow"/>
            <a:r>
              <a:rPr lang="ar-SA" dirty="0">
                <a:solidFill>
                  <a:schemeClr val="tx1"/>
                </a:solidFill>
              </a:rPr>
              <a:t>كلمة انحدار استخدمت من قبل </a:t>
            </a:r>
            <a:r>
              <a:rPr lang="ar-SA" b="1" dirty="0">
                <a:solidFill>
                  <a:schemeClr val="tx1"/>
                </a:solidFill>
              </a:rPr>
              <a:t>سير فرنسيس </a:t>
            </a:r>
            <a:r>
              <a:rPr lang="ar-SA" b="1" dirty="0" err="1">
                <a:solidFill>
                  <a:schemeClr val="tx1"/>
                </a:solidFill>
              </a:rPr>
              <a:t>جالتون</a:t>
            </a:r>
            <a:r>
              <a:rPr lang="ar-SA" dirty="0">
                <a:solidFill>
                  <a:schemeClr val="tx1"/>
                </a:solidFill>
              </a:rPr>
              <a:t> </a:t>
            </a:r>
            <a:r>
              <a:rPr lang="en-GB" b="1" dirty="0">
                <a:solidFill>
                  <a:schemeClr val="tx1"/>
                </a:solidFill>
              </a:rPr>
              <a:t>Sir Francis Galton</a:t>
            </a:r>
            <a:r>
              <a:rPr lang="en-GB" dirty="0">
                <a:solidFill>
                  <a:schemeClr val="tx1"/>
                </a:solidFill>
              </a:rPr>
              <a:t> (</a:t>
            </a:r>
            <a:r>
              <a:rPr lang="en-GB" b="1" dirty="0">
                <a:solidFill>
                  <a:schemeClr val="tx1"/>
                </a:solidFill>
              </a:rPr>
              <a:t>1982-1911</a:t>
            </a:r>
            <a:r>
              <a:rPr lang="en-GB" dirty="0">
                <a:solidFill>
                  <a:schemeClr val="tx1"/>
                </a:solidFill>
              </a:rPr>
              <a:t>)</a:t>
            </a:r>
            <a:r>
              <a:rPr lang="ar-SA" dirty="0">
                <a:solidFill>
                  <a:schemeClr val="tx1"/>
                </a:solidFill>
              </a:rPr>
              <a:t>  من إنجلترا. والذي كان يدرس العلاقة بين طول الأبناء وطول الآباء والذي لاحظ </a:t>
            </a:r>
            <a:r>
              <a:rPr lang="ar-SA" dirty="0" err="1">
                <a:solidFill>
                  <a:schemeClr val="tx1"/>
                </a:solidFill>
              </a:rPr>
              <a:t>جالتون</a:t>
            </a:r>
            <a:r>
              <a:rPr lang="ar-SA" dirty="0">
                <a:solidFill>
                  <a:schemeClr val="tx1"/>
                </a:solidFill>
              </a:rPr>
              <a:t> أن الطول يميل إلى المعدل مع أن الآباء الطوال يكون أبنائهم طوال والآباء القصار يميل أبنائهم لان يكونوا قصار أي أن  هناك ميل عند الأبناء للمعدل أي أن هناك انحدار نحو المعدل. في دراسات أخرى مشابهه تحصل على نفس النتيجة التي تحصل عليها </a:t>
            </a:r>
            <a:r>
              <a:rPr lang="ar-SA" dirty="0" err="1">
                <a:solidFill>
                  <a:schemeClr val="tx1"/>
                </a:solidFill>
              </a:rPr>
              <a:t>جالتون</a:t>
            </a:r>
            <a:r>
              <a:rPr lang="ar-SA" dirty="0">
                <a:solidFill>
                  <a:schemeClr val="tx1"/>
                </a:solidFill>
              </a:rPr>
              <a:t>.</a:t>
            </a:r>
            <a:endParaRPr lang="en-US" dirty="0">
              <a:solidFill>
                <a:schemeClr val="tx1"/>
              </a:solidFill>
            </a:endParaRPr>
          </a:p>
          <a:p>
            <a:pPr algn="justLow"/>
            <a:endParaRPr lang="ar-IQ" dirty="0">
              <a:solidFill>
                <a:schemeClr val="tx1"/>
              </a:solidFill>
            </a:endParaRPr>
          </a:p>
        </p:txBody>
      </p:sp>
    </p:spTree>
    <p:extLst>
      <p:ext uri="{BB962C8B-B14F-4D97-AF65-F5344CB8AC3E}">
        <p14:creationId xmlns:p14="http://schemas.microsoft.com/office/powerpoint/2010/main" val="170839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style>
          <a:lnRef idx="2">
            <a:schemeClr val="accent3">
              <a:shade val="50000"/>
            </a:schemeClr>
          </a:lnRef>
          <a:fillRef idx="1">
            <a:schemeClr val="accent3"/>
          </a:fillRef>
          <a:effectRef idx="0">
            <a:schemeClr val="accent3"/>
          </a:effectRef>
          <a:fontRef idx="minor">
            <a:schemeClr val="lt1"/>
          </a:fontRef>
        </p:style>
        <p:txBody>
          <a:bodyPr>
            <a:normAutofit fontScale="77500" lnSpcReduction="20000"/>
          </a:bodyPr>
          <a:lstStyle/>
          <a:p>
            <a:pPr marL="0" indent="0">
              <a:buNone/>
            </a:pPr>
            <a:r>
              <a:rPr lang="ar-SA" dirty="0" smtClean="0">
                <a:solidFill>
                  <a:schemeClr val="tx1"/>
                </a:solidFill>
              </a:rPr>
              <a:t>بالعودة إلى الرموز التي استخدمناها حيث رمزنا للمتغير المفسَر بـ </a:t>
            </a:r>
            <a:r>
              <a:rPr lang="en-GB" dirty="0" smtClean="0">
                <a:solidFill>
                  <a:schemeClr val="tx1"/>
                </a:solidFill>
              </a:rPr>
              <a:t>y</a:t>
            </a:r>
            <a:r>
              <a:rPr lang="ar-SA" dirty="0" smtClean="0">
                <a:solidFill>
                  <a:schemeClr val="tx1"/>
                </a:solidFill>
              </a:rPr>
              <a:t> والمتغيرات المفسرة </a:t>
            </a:r>
            <a:r>
              <a:rPr lang="ar-IQ" dirty="0" smtClean="0">
                <a:solidFill>
                  <a:schemeClr val="tx1"/>
                </a:solidFill>
              </a:rPr>
              <a:t>بـ</a:t>
            </a:r>
            <a:r>
              <a:rPr lang="ar-SA" dirty="0" smtClean="0">
                <a:solidFill>
                  <a:schemeClr val="tx1"/>
                </a:solidFill>
              </a:rPr>
              <a:t>(</a:t>
            </a:r>
            <a:r>
              <a:rPr lang="en-US" b="1" dirty="0" smtClean="0">
                <a:solidFill>
                  <a:schemeClr val="tx1"/>
                </a:solidFill>
              </a:rPr>
              <a:t>x1  x2  x3 … </a:t>
            </a:r>
            <a:r>
              <a:rPr lang="en-US" b="1" dirty="0" err="1" smtClean="0">
                <a:solidFill>
                  <a:schemeClr val="tx1"/>
                </a:solidFill>
              </a:rPr>
              <a:t>xn</a:t>
            </a:r>
            <a:r>
              <a:rPr lang="ar-SA" dirty="0" smtClean="0">
                <a:solidFill>
                  <a:schemeClr val="tx1"/>
                </a:solidFill>
              </a:rPr>
              <a:t>). إذا كانت   </a:t>
            </a:r>
            <a:r>
              <a:rPr lang="en-GB" b="1" dirty="0" smtClean="0">
                <a:solidFill>
                  <a:schemeClr val="tx1"/>
                </a:solidFill>
              </a:rPr>
              <a:t>k = 1 </a:t>
            </a:r>
            <a:r>
              <a:rPr lang="ar-SA" dirty="0" smtClean="0">
                <a:solidFill>
                  <a:schemeClr val="tx1"/>
                </a:solidFill>
              </a:rPr>
              <a:t>، أي إن هناك متغير مستقل  واحد فقط من المتغيرات المفسرة. أي ان هناك </a:t>
            </a:r>
            <a:r>
              <a:rPr lang="en-GB" dirty="0" smtClean="0">
                <a:solidFill>
                  <a:schemeClr val="tx1"/>
                </a:solidFill>
              </a:rPr>
              <a:t>x</a:t>
            </a:r>
            <a:r>
              <a:rPr lang="ar-SA" dirty="0" smtClean="0">
                <a:solidFill>
                  <a:schemeClr val="tx1"/>
                </a:solidFill>
              </a:rPr>
              <a:t> واحدة فقط.  يعرف هذا بالانحدار البسيط. وهو ما سوف يتم مناقشته في هذا الفصل. إذا كانت </a:t>
            </a:r>
            <a:r>
              <a:rPr lang="en-GB" b="1" dirty="0" smtClean="0">
                <a:solidFill>
                  <a:schemeClr val="tx1"/>
                </a:solidFill>
              </a:rPr>
              <a:t>k &gt; </a:t>
            </a:r>
            <a:r>
              <a:rPr lang="en-US" b="1" dirty="0" smtClean="0">
                <a:solidFill>
                  <a:schemeClr val="tx1"/>
                </a:solidFill>
              </a:rPr>
              <a:t>2</a:t>
            </a:r>
            <a:r>
              <a:rPr lang="ar-SA" dirty="0" smtClean="0">
                <a:solidFill>
                  <a:schemeClr val="tx1"/>
                </a:solidFill>
              </a:rPr>
              <a:t> ، أي أن هناك اكثر من </a:t>
            </a:r>
            <a:r>
              <a:rPr lang="en-GB" b="1" dirty="0" smtClean="0">
                <a:solidFill>
                  <a:schemeClr val="tx1"/>
                </a:solidFill>
              </a:rPr>
              <a:t>x</a:t>
            </a:r>
            <a:r>
              <a:rPr lang="ar-SA" dirty="0" smtClean="0">
                <a:solidFill>
                  <a:schemeClr val="tx1"/>
                </a:solidFill>
              </a:rPr>
              <a:t> واحد  و متغير مستقل. نحصل على ما يعرف بالانحدار المتعدد. والذي سوف نناقشه في الفصل القادم.  </a:t>
            </a:r>
            <a:endParaRPr lang="en-US" dirty="0" smtClean="0">
              <a:solidFill>
                <a:schemeClr val="tx1"/>
              </a:solidFill>
            </a:endParaRPr>
          </a:p>
          <a:p>
            <a:pPr marL="0" indent="0">
              <a:buNone/>
            </a:pPr>
            <a:r>
              <a:rPr lang="ar-SA" b="1" dirty="0" smtClean="0">
                <a:solidFill>
                  <a:schemeClr val="tx1"/>
                </a:solidFill>
              </a:rPr>
              <a:t>مثال </a:t>
            </a:r>
            <a:r>
              <a:rPr lang="ar-SA" b="1" dirty="0">
                <a:solidFill>
                  <a:schemeClr val="tx1"/>
                </a:solidFill>
              </a:rPr>
              <a:t>1 :</a:t>
            </a:r>
            <a:r>
              <a:rPr lang="ar-SA" dirty="0">
                <a:solidFill>
                  <a:schemeClr val="tx1"/>
                </a:solidFill>
              </a:rPr>
              <a:t> الانحدار البســيط. </a:t>
            </a:r>
            <a:endParaRPr lang="en-US" dirty="0">
              <a:solidFill>
                <a:schemeClr val="tx1"/>
              </a:solidFill>
            </a:endParaRPr>
          </a:p>
          <a:p>
            <a:pPr marL="0" indent="0">
              <a:buNone/>
            </a:pPr>
            <a:r>
              <a:rPr lang="en-GB" b="1" dirty="0">
                <a:solidFill>
                  <a:schemeClr val="tx1"/>
                </a:solidFill>
              </a:rPr>
              <a:t>y</a:t>
            </a:r>
            <a:r>
              <a:rPr lang="ar-SA" dirty="0">
                <a:solidFill>
                  <a:schemeClr val="tx1"/>
                </a:solidFill>
              </a:rPr>
              <a:t>  = المبيعات</a:t>
            </a:r>
            <a:endParaRPr lang="en-US" dirty="0">
              <a:solidFill>
                <a:schemeClr val="tx1"/>
              </a:solidFill>
            </a:endParaRPr>
          </a:p>
          <a:p>
            <a:pPr marL="0" indent="0">
              <a:buNone/>
            </a:pPr>
            <a:r>
              <a:rPr lang="en-GB" b="1" dirty="0">
                <a:solidFill>
                  <a:schemeClr val="tx1"/>
                </a:solidFill>
              </a:rPr>
              <a:t>x</a:t>
            </a:r>
            <a:r>
              <a:rPr lang="ar-SA" dirty="0">
                <a:solidFill>
                  <a:schemeClr val="tx1"/>
                </a:solidFill>
              </a:rPr>
              <a:t>  = النفقات الإعلانية.</a:t>
            </a:r>
            <a:endParaRPr lang="en-US" dirty="0">
              <a:solidFill>
                <a:schemeClr val="tx1"/>
              </a:solidFill>
            </a:endParaRPr>
          </a:p>
          <a:p>
            <a:pPr marL="0" indent="0">
              <a:buNone/>
            </a:pPr>
            <a:r>
              <a:rPr lang="ar-SA" dirty="0">
                <a:solidFill>
                  <a:schemeClr val="tx1"/>
                </a:solidFill>
              </a:rPr>
              <a:t>حيث يتم تحديد العلاقة بين المبيعات والنفقات الإعلانية.</a:t>
            </a:r>
            <a:endParaRPr lang="en-US" dirty="0">
              <a:solidFill>
                <a:schemeClr val="tx1"/>
              </a:solidFill>
            </a:endParaRPr>
          </a:p>
          <a:p>
            <a:pPr marL="0" indent="0">
              <a:buNone/>
            </a:pPr>
            <a:r>
              <a:rPr lang="ar-SA" b="1" dirty="0">
                <a:solidFill>
                  <a:schemeClr val="tx1"/>
                </a:solidFill>
              </a:rPr>
              <a:t>مثال 2:</a:t>
            </a:r>
            <a:r>
              <a:rPr lang="ar-SA" dirty="0">
                <a:solidFill>
                  <a:schemeClr val="tx1"/>
                </a:solidFill>
              </a:rPr>
              <a:t> الانحدار المتعدد.</a:t>
            </a:r>
            <a:endParaRPr lang="en-US" dirty="0">
              <a:solidFill>
                <a:schemeClr val="tx1"/>
              </a:solidFill>
            </a:endParaRPr>
          </a:p>
          <a:p>
            <a:pPr marL="0" indent="0">
              <a:buNone/>
            </a:pPr>
            <a:r>
              <a:rPr lang="en-GB" b="1" dirty="0">
                <a:solidFill>
                  <a:schemeClr val="tx1"/>
                </a:solidFill>
              </a:rPr>
              <a:t>Y</a:t>
            </a:r>
            <a:r>
              <a:rPr lang="en-GB" dirty="0">
                <a:solidFill>
                  <a:schemeClr val="tx1"/>
                </a:solidFill>
              </a:rPr>
              <a:t>  </a:t>
            </a:r>
            <a:r>
              <a:rPr lang="ar-SA" dirty="0">
                <a:solidFill>
                  <a:schemeClr val="tx1"/>
                </a:solidFill>
              </a:rPr>
              <a:t>   </a:t>
            </a:r>
            <a:r>
              <a:rPr lang="ar-SA" dirty="0" smtClean="0">
                <a:solidFill>
                  <a:schemeClr val="tx1"/>
                </a:solidFill>
              </a:rPr>
              <a:t>=   </a:t>
            </a:r>
            <a:r>
              <a:rPr lang="ar-SA" dirty="0">
                <a:solidFill>
                  <a:schemeClr val="tx1"/>
                </a:solidFill>
              </a:rPr>
              <a:t>استهلاك ألا </a:t>
            </a:r>
            <a:r>
              <a:rPr lang="ar-SA" dirty="0" smtClean="0">
                <a:solidFill>
                  <a:schemeClr val="tx1"/>
                </a:solidFill>
              </a:rPr>
              <a:t>سره.</a:t>
            </a:r>
            <a:endParaRPr lang="en-US" dirty="0" smtClean="0">
              <a:solidFill>
                <a:schemeClr val="tx1"/>
              </a:solidFill>
            </a:endParaRPr>
          </a:p>
          <a:p>
            <a:pPr marL="0" indent="0">
              <a:buNone/>
            </a:pPr>
            <a:r>
              <a:rPr lang="ar-SA" dirty="0" smtClean="0">
                <a:solidFill>
                  <a:schemeClr val="tx1"/>
                </a:solidFill>
              </a:rPr>
              <a:t>  </a:t>
            </a:r>
            <a:r>
              <a:rPr lang="en-GB" b="1" dirty="0" smtClean="0">
                <a:solidFill>
                  <a:schemeClr val="tx1"/>
                </a:solidFill>
              </a:rPr>
              <a:t>X</a:t>
            </a:r>
            <a:r>
              <a:rPr lang="ar-IQ" b="1" dirty="0" smtClean="0">
                <a:solidFill>
                  <a:schemeClr val="tx1"/>
                </a:solidFill>
              </a:rPr>
              <a:t>  </a:t>
            </a:r>
            <a:r>
              <a:rPr lang="ar-SA" dirty="0" smtClean="0">
                <a:solidFill>
                  <a:schemeClr val="tx1"/>
                </a:solidFill>
              </a:rPr>
              <a:t>=   دخل ألا سره.</a:t>
            </a:r>
            <a:endParaRPr lang="en-US" dirty="0" smtClean="0">
              <a:solidFill>
                <a:schemeClr val="tx1"/>
              </a:solidFill>
            </a:endParaRPr>
          </a:p>
          <a:p>
            <a:pPr marL="0" indent="0">
              <a:buNone/>
            </a:pPr>
            <a:r>
              <a:rPr lang="ar-SA" dirty="0" smtClean="0">
                <a:solidFill>
                  <a:schemeClr val="tx1"/>
                </a:solidFill>
              </a:rPr>
              <a:t> </a:t>
            </a:r>
            <a:r>
              <a:rPr lang="en-US" dirty="0" smtClean="0">
                <a:solidFill>
                  <a:schemeClr val="tx1"/>
                </a:solidFill>
              </a:rPr>
              <a:t> </a:t>
            </a:r>
            <a:r>
              <a:rPr lang="en-GB" dirty="0" smtClean="0">
                <a:solidFill>
                  <a:schemeClr val="tx1"/>
                </a:solidFill>
              </a:rPr>
              <a:t>  </a:t>
            </a:r>
            <a:r>
              <a:rPr lang="en-GB" b="1" dirty="0" smtClean="0">
                <a:solidFill>
                  <a:schemeClr val="tx1"/>
                </a:solidFill>
              </a:rPr>
              <a:t>X</a:t>
            </a:r>
            <a:r>
              <a:rPr lang="en-GB" b="1" baseline="-25000" dirty="0" smtClean="0">
                <a:solidFill>
                  <a:schemeClr val="tx1"/>
                </a:solidFill>
              </a:rPr>
              <a:t>2</a:t>
            </a:r>
            <a:r>
              <a:rPr lang="ar-SA" dirty="0" smtClean="0">
                <a:solidFill>
                  <a:schemeClr val="tx1"/>
                </a:solidFill>
              </a:rPr>
              <a:t>=  الأصول </a:t>
            </a:r>
            <a:r>
              <a:rPr lang="ar-SA" dirty="0">
                <a:solidFill>
                  <a:schemeClr val="tx1"/>
                </a:solidFill>
              </a:rPr>
              <a:t>المالية للأسرة</a:t>
            </a:r>
            <a:endParaRPr lang="en-US" dirty="0">
              <a:solidFill>
                <a:schemeClr val="tx1"/>
              </a:solidFill>
            </a:endParaRPr>
          </a:p>
          <a:p>
            <a:pPr marL="0" indent="0">
              <a:buNone/>
            </a:pPr>
            <a:r>
              <a:rPr lang="en-GB" b="1" dirty="0">
                <a:solidFill>
                  <a:schemeClr val="tx1"/>
                </a:solidFill>
              </a:rPr>
              <a:t>X</a:t>
            </a:r>
            <a:r>
              <a:rPr lang="en-GB" b="1" baseline="-25000" dirty="0">
                <a:solidFill>
                  <a:schemeClr val="tx1"/>
                </a:solidFill>
              </a:rPr>
              <a:t>3 </a:t>
            </a:r>
            <a:r>
              <a:rPr lang="ar-SA" dirty="0">
                <a:solidFill>
                  <a:schemeClr val="tx1"/>
                </a:solidFill>
              </a:rPr>
              <a:t>   </a:t>
            </a:r>
            <a:r>
              <a:rPr lang="ar-SA" dirty="0" smtClean="0">
                <a:solidFill>
                  <a:schemeClr val="tx1"/>
                </a:solidFill>
              </a:rPr>
              <a:t>=  حجم </a:t>
            </a:r>
            <a:r>
              <a:rPr lang="ar-SA" dirty="0">
                <a:solidFill>
                  <a:schemeClr val="tx1"/>
                </a:solidFill>
              </a:rPr>
              <a:t>ألا سره</a:t>
            </a:r>
            <a:endParaRPr lang="en-US" dirty="0">
              <a:solidFill>
                <a:schemeClr val="tx1"/>
              </a:solidFill>
            </a:endParaRPr>
          </a:p>
          <a:p>
            <a:pPr marL="0" indent="0">
              <a:buNone/>
            </a:pPr>
            <a:endParaRPr lang="ar-IQ" dirty="0">
              <a:solidFill>
                <a:schemeClr val="tx1"/>
              </a:solidFill>
            </a:endParaRPr>
          </a:p>
        </p:txBody>
      </p:sp>
    </p:spTree>
    <p:extLst>
      <p:ext uri="{BB962C8B-B14F-4D97-AF65-F5344CB8AC3E}">
        <p14:creationId xmlns:p14="http://schemas.microsoft.com/office/powerpoint/2010/main" val="40850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92723" y="404813"/>
            <a:ext cx="4158554" cy="572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415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marL="0" indent="0">
              <a:buNone/>
            </a:pPr>
            <a:r>
              <a:rPr lang="ar-SA" dirty="0">
                <a:solidFill>
                  <a:schemeClr val="tx1"/>
                </a:solidFill>
              </a:rPr>
              <a:t>كل من هذه المصطلحات يستخدم حسب الغرض من تحليل الانحدار فالمصطلح الأول يستخدم في عملية التنبؤ بينما المصطلحات الأخرى تستخدم في مناقشة الانحدار. اما   المصطلح خارجي وداخلي تستخدم فقط  من قبل القياسيين.  بينما المصطلح الأخير يستخدم في التجارب الخاصة بدراسة تأثير مسببات معينه على متغير مستهدف. </a:t>
            </a:r>
            <a:endParaRPr lang="en-US" dirty="0">
              <a:solidFill>
                <a:schemeClr val="tx1"/>
              </a:solidFill>
            </a:endParaRPr>
          </a:p>
          <a:p>
            <a:pPr marL="0" indent="0">
              <a:buNone/>
            </a:pPr>
            <a:r>
              <a:rPr lang="ar-SA" b="1" dirty="0">
                <a:solidFill>
                  <a:schemeClr val="tx1"/>
                </a:solidFill>
              </a:rPr>
              <a:t>2-2: تحديد العلاقة:</a:t>
            </a:r>
            <a:endParaRPr lang="en-US" dirty="0">
              <a:solidFill>
                <a:schemeClr val="tx1"/>
              </a:solidFill>
            </a:endParaRPr>
          </a:p>
          <a:p>
            <a:pPr marL="0" indent="0">
              <a:buNone/>
            </a:pPr>
            <a:r>
              <a:rPr lang="ar-SA" dirty="0">
                <a:solidFill>
                  <a:schemeClr val="tx1"/>
                </a:solidFill>
              </a:rPr>
              <a:t>العلاقة بين </a:t>
            </a:r>
            <a:r>
              <a:rPr lang="en-GB" b="1" dirty="0">
                <a:solidFill>
                  <a:schemeClr val="tx1"/>
                </a:solidFill>
              </a:rPr>
              <a:t>Y</a:t>
            </a:r>
            <a:r>
              <a:rPr lang="ar-SA" dirty="0">
                <a:solidFill>
                  <a:schemeClr val="tx1"/>
                </a:solidFill>
              </a:rPr>
              <a:t>  و</a:t>
            </a:r>
            <a:r>
              <a:rPr lang="en-GB" b="1" dirty="0">
                <a:solidFill>
                  <a:schemeClr val="tx1"/>
                </a:solidFill>
              </a:rPr>
              <a:t>X</a:t>
            </a:r>
            <a:r>
              <a:rPr lang="ar-SA" dirty="0">
                <a:solidFill>
                  <a:schemeClr val="tx1"/>
                </a:solidFill>
              </a:rPr>
              <a:t>  تمثل بالتالي:</a:t>
            </a:r>
            <a:endParaRPr lang="en-US" dirty="0">
              <a:solidFill>
                <a:schemeClr val="tx1"/>
              </a:solidFill>
            </a:endParaRPr>
          </a:p>
          <a:p>
            <a:pPr marL="0" indent="0">
              <a:buNone/>
            </a:pPr>
            <a:r>
              <a:rPr lang="ar-SA" dirty="0">
                <a:solidFill>
                  <a:schemeClr val="tx1"/>
                </a:solidFill>
              </a:rPr>
              <a:t>                                           </a:t>
            </a:r>
            <a:endParaRPr lang="en-US" dirty="0">
              <a:solidFill>
                <a:schemeClr val="tx1"/>
              </a:solidFill>
            </a:endParaRPr>
          </a:p>
          <a:p>
            <a:pPr marL="0" indent="0">
              <a:buNone/>
            </a:pPr>
            <a:r>
              <a:rPr lang="ar-SA" dirty="0">
                <a:solidFill>
                  <a:schemeClr val="tx1"/>
                </a:solidFill>
              </a:rPr>
              <a:t>حيث ترمز لـ </a:t>
            </a:r>
            <a:r>
              <a:rPr lang="en-GB" b="1" dirty="0">
                <a:solidFill>
                  <a:schemeClr val="tx1"/>
                </a:solidFill>
              </a:rPr>
              <a:t>Y</a:t>
            </a:r>
            <a:r>
              <a:rPr lang="ar-SA" dirty="0">
                <a:solidFill>
                  <a:schemeClr val="tx1"/>
                </a:solidFill>
              </a:rPr>
              <a:t> كدالة لـ</a:t>
            </a:r>
            <a:r>
              <a:rPr lang="en-GB" b="1" dirty="0">
                <a:solidFill>
                  <a:schemeClr val="tx1"/>
                </a:solidFill>
              </a:rPr>
              <a:t>X</a:t>
            </a:r>
            <a:r>
              <a:rPr lang="ar-SA" dirty="0">
                <a:solidFill>
                  <a:schemeClr val="tx1"/>
                </a:solidFill>
              </a:rPr>
              <a:t>.  نستطيع إن نقسم العلاقة إلى نوعين:-</a:t>
            </a:r>
            <a:endParaRPr lang="en-US" dirty="0">
              <a:solidFill>
                <a:schemeClr val="tx1"/>
              </a:solidFill>
            </a:endParaRPr>
          </a:p>
          <a:p>
            <a:pPr marL="0" lvl="0" indent="0">
              <a:buNone/>
            </a:pPr>
            <a:r>
              <a:rPr lang="ar-SA" dirty="0">
                <a:solidFill>
                  <a:schemeClr val="tx1"/>
                </a:solidFill>
              </a:rPr>
              <a:t>علاقة رياضية محدده.</a:t>
            </a:r>
            <a:r>
              <a:rPr lang="en-GB" dirty="0">
                <a:solidFill>
                  <a:schemeClr val="tx1"/>
                </a:solidFill>
              </a:rPr>
              <a:t>Deterministic</a:t>
            </a:r>
            <a:endParaRPr lang="en-US" dirty="0">
              <a:solidFill>
                <a:schemeClr val="tx1"/>
              </a:solidFill>
            </a:endParaRPr>
          </a:p>
          <a:p>
            <a:pPr marL="0" lvl="0" indent="0">
              <a:buNone/>
            </a:pPr>
            <a:r>
              <a:rPr lang="ar-SA" dirty="0">
                <a:solidFill>
                  <a:schemeClr val="tx1"/>
                </a:solidFill>
              </a:rPr>
              <a:t>علاقة إحصائية لا تعطي قيمه فريدة لـ </a:t>
            </a:r>
            <a:r>
              <a:rPr lang="en-GB" b="1" dirty="0">
                <a:solidFill>
                  <a:schemeClr val="tx1"/>
                </a:solidFill>
              </a:rPr>
              <a:t>Y</a:t>
            </a:r>
            <a:r>
              <a:rPr lang="ar-SA" dirty="0">
                <a:solidFill>
                  <a:schemeClr val="tx1"/>
                </a:solidFill>
              </a:rPr>
              <a:t>  من قيمه محدده من </a:t>
            </a:r>
            <a:r>
              <a:rPr lang="en-GB" b="1" dirty="0">
                <a:solidFill>
                  <a:schemeClr val="tx1"/>
                </a:solidFill>
              </a:rPr>
              <a:t>X</a:t>
            </a:r>
            <a:r>
              <a:rPr lang="ar-SA" dirty="0">
                <a:solidFill>
                  <a:schemeClr val="tx1"/>
                </a:solidFill>
              </a:rPr>
              <a:t>. ولكن يمكن أن توصف بصيغة احتماليه.</a:t>
            </a:r>
            <a:endParaRPr lang="en-US" dirty="0">
              <a:solidFill>
                <a:schemeClr val="tx1"/>
              </a:solidFill>
            </a:endParaRPr>
          </a:p>
          <a:p>
            <a:pPr marL="0" indent="0">
              <a:buNone/>
            </a:pPr>
            <a:endParaRPr lang="ar-IQ" dirty="0"/>
          </a:p>
        </p:txBody>
      </p:sp>
    </p:spTree>
    <p:extLst>
      <p:ext uri="{BB962C8B-B14F-4D97-AF65-F5344CB8AC3E}">
        <p14:creationId xmlns:p14="http://schemas.microsoft.com/office/powerpoint/2010/main" val="247962319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TotalTime>
  <Words>443</Words>
  <Application>Microsoft Office PowerPoint</Application>
  <PresentationFormat>عرض على الشاشة (3:4)‏</PresentationFormat>
  <Paragraphs>22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Ahmed</cp:lastModifiedBy>
  <cp:revision>3</cp:revision>
  <dcterms:created xsi:type="dcterms:W3CDTF">2020-01-04T09:30:31Z</dcterms:created>
  <dcterms:modified xsi:type="dcterms:W3CDTF">2020-01-04T09:54:54Z</dcterms:modified>
</cp:coreProperties>
</file>